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62" r:id="rId6"/>
    <p:sldId id="271" r:id="rId7"/>
    <p:sldId id="270" r:id="rId8"/>
    <p:sldId id="269" r:id="rId9"/>
    <p:sldId id="272" r:id="rId10"/>
    <p:sldId id="263" r:id="rId11"/>
    <p:sldId id="266" r:id="rId12"/>
    <p:sldId id="268" r:id="rId13"/>
    <p:sldId id="267" r:id="rId14"/>
    <p:sldId id="264" r:id="rId15"/>
    <p:sldId id="279" r:id="rId16"/>
    <p:sldId id="257" r:id="rId17"/>
    <p:sldId id="281" r:id="rId18"/>
    <p:sldId id="274" r:id="rId19"/>
    <p:sldId id="282" r:id="rId20"/>
    <p:sldId id="283" r:id="rId21"/>
    <p:sldId id="275" r:id="rId22"/>
    <p:sldId id="276" r:id="rId2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4"/>
    <p:restoredTop sz="96208"/>
  </p:normalViewPr>
  <p:slideViewPr>
    <p:cSldViewPr snapToGrid="0" snapToObjects="1">
      <p:cViewPr varScale="1">
        <p:scale>
          <a:sx n="118" d="100"/>
          <a:sy n="118" d="100"/>
        </p:scale>
        <p:origin x="232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EF2F9-1CA1-0E4C-A5CE-3018FCEF1FA7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2EA28-2D18-7342-B730-4C8563B0598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9012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5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027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8055-C835-3E45-A99C-C62EA4427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DFDE9-E756-9643-9CB7-3498CADAF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3DA0D-26ED-BD46-8128-447529DC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06D2C-18AF-CA4E-8330-C10EF515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E685-6740-E248-A6A7-D54A5DB3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8483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6C41-A1D9-A347-A19D-D6629C06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22422-BC7D-CB4D-A3AA-A71F58B6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79C76-B3E2-ED4E-A074-46292F3E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45FBF-4E15-254B-B7AE-F4362E86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54DB-C8FF-184B-90DE-71C5DBC9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4492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30122-D0A3-FD43-AB75-23E267DC7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4FE72-D402-5E44-B262-8745FA9B8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13BF4-856B-6A48-8F95-53764CE6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119D-286F-F644-88E7-36BA9B09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6497-08DB-E24F-9D4B-9E18B4D2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364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9" descr="Imagen que contiene paraguas&#10;&#10;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9" descr="Imagen que contiene señal&#10;&#10;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427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_1">
  <p:cSld name="Diapositiva de título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4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914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1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Imagen que contiene dibujo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 descr="Imagen que contiene dibujo  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 descr="Imagen que contiene dibujo  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 descr="Imagen que contiene dibujo  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8" descr="Imagen que contiene alimentos, plato  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50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F1CE-D894-244D-B5B8-7B2768D5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CE729-0F4F-AE41-A09F-784723695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8EE8-7AA4-3F46-82D0-FA3B561B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CDDA8-776A-AF45-A1F5-96D10498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ED5B-150E-6043-9E0D-0D484B2D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1026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097F-FA6B-FC45-AFD7-7389038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CDED-DBC9-8E49-AF82-A6F0D0D95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DB3C-ADE1-D14E-89CE-DD399694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D31D8-81CC-9144-B202-A5D63FBC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0D569-C5E3-424B-81FD-D8FDC3A0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871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B44F-9CF7-F24A-99B0-35626E2F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BC8F-968D-F44B-BF02-90C0D016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94848-349B-724A-9525-F0E0CC834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6BBFA-EA1E-6D4E-A16C-03C5AEF4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BE6A6-452B-DC4B-906F-7974286E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5E408-6C96-8542-94E0-82DA254A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9105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0518-6A8B-4247-98A4-53988776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384FD-E36A-884B-9E6E-3995BDF87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C6D3A-C5A1-E34B-93AD-851CA15CA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37B87-4D20-F94C-BFA4-53ADE18BA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0FAF9-A6F3-F749-B924-57C9AE500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DF7D5A-2139-1C4C-9B79-D7141BE3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DCD04-F2A6-3F47-9BD9-9B445524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E3E304-44D6-FD46-B8AC-D31C3805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494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11EB-96CB-6C41-9962-A6795F03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3549F-8CF7-FC4D-BED4-83872A2E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12303-DC77-4B4F-9D30-F08487CC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A7497-C7F0-E043-8183-E8C01D644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088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91C70-D015-DA4B-ADF1-739CB6EB5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47850-B4E4-6E40-8F3B-1303DEE9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BF759-423E-FF46-B775-CF441DE4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354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A2C5-6498-F548-9534-38D428F1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1B33-3364-4F43-A00F-CFB687D17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E9091-F727-8648-B929-64B3994AC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1921-AA4E-4D47-A698-45724761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5044-7D76-3A4B-8784-B5AC9361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3AD19-D133-FE47-9595-774FE0F4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0442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0D85-76B3-8F4C-9221-214CBA76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CE98D-BAC8-3743-980A-5DDCB2DD1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10F1A-DE04-FF4C-BCC6-7EAAE47D7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CE2EE-29B7-2443-98C3-2B7ADCE4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C473E-7C15-0342-A78F-8DF69FFD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E318F-2CC5-6445-84F4-EB165F42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4200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301F2-42D2-1C4B-BFCB-DBFC5C4B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0B9A0-1367-9449-ABE2-F18A3C512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E713-DFD7-0E45-8EA3-CB9CF8910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CD72E-49A3-AC41-BB8E-969A79EF2C41}" type="datetimeFigureOut">
              <a:rPr lang="x-none" smtClean="0"/>
              <a:t>19/03/21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8FE8-857C-F242-B5AA-DA21712A3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B4875-F36A-2640-839D-66936DFFC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A1951-6C41-EF41-A012-8CDD3AF64257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Google Shape;14;p9">
            <a:extLst>
              <a:ext uri="{FF2B5EF4-FFF2-40B4-BE49-F238E27FC236}">
                <a16:creationId xmlns:a16="http://schemas.microsoft.com/office/drawing/2014/main" id="{EC32E1C5-4439-9545-9BB7-2E939721FCEB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;p9">
            <a:extLst>
              <a:ext uri="{FF2B5EF4-FFF2-40B4-BE49-F238E27FC236}">
                <a16:creationId xmlns:a16="http://schemas.microsoft.com/office/drawing/2014/main" id="{D1DEFDA7-BF55-0643-8E9A-6F409CC2BDAB}"/>
              </a:ext>
            </a:extLst>
          </p:cNvPr>
          <p:cNvSpPr/>
          <p:nvPr userDrawn="1"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5;p9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5388E67A-715B-2344-9795-CA80F5DBE764}"/>
              </a:ext>
            </a:extLst>
          </p:cNvPr>
          <p:cNvPicPr preferRelativeResize="0"/>
          <p:nvPr userDrawn="1"/>
        </p:nvPicPr>
        <p:blipFill rotWithShape="1">
          <a:blip r:embed="rId17">
            <a:alphaModFix/>
          </a:blip>
          <a:srcRect/>
          <a:stretch/>
        </p:blipFill>
        <p:spPr>
          <a:xfrm>
            <a:off x="64144" y="55677"/>
            <a:ext cx="568960" cy="58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;p9">
            <a:extLst>
              <a:ext uri="{FF2B5EF4-FFF2-40B4-BE49-F238E27FC236}">
                <a16:creationId xmlns:a16="http://schemas.microsoft.com/office/drawing/2014/main" id="{F7F17FEE-052A-2547-B1A9-E4376E46C561}"/>
              </a:ext>
            </a:extLst>
          </p:cNvPr>
          <p:cNvSpPr/>
          <p:nvPr userDrawn="1"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60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18" Type="http://schemas.openxmlformats.org/officeDocument/2006/relationships/image" Target="../media/image68.svg"/><Relationship Id="rId3" Type="http://schemas.openxmlformats.org/officeDocument/2006/relationships/image" Target="../media/image53.svg"/><Relationship Id="rId21" Type="http://schemas.openxmlformats.org/officeDocument/2006/relationships/image" Target="../media/image71.sv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sv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sv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svg"/><Relationship Id="rId22" Type="http://schemas.openxmlformats.org/officeDocument/2006/relationships/image" Target="../media/image7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205a0f678_3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6773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dirty="0"/>
              <a:t>El Programa de LA-</a:t>
            </a:r>
            <a:r>
              <a:rPr lang="es-ES" dirty="0" err="1"/>
              <a:t>CoNGA</a:t>
            </a:r>
            <a:endParaRPr dirty="0"/>
          </a:p>
        </p:txBody>
      </p:sp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19 marzo del 2021</a:t>
            </a:r>
            <a:endParaRPr dirty="0"/>
          </a:p>
        </p:txBody>
      </p:sp>
      <p:sp>
        <p:nvSpPr>
          <p:cNvPr id="194" name="Google Shape;194;g8205a0f678_3_1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LA-</a:t>
            </a:r>
            <a:r>
              <a:rPr lang="en-US" dirty="0" err="1"/>
              <a:t>CoNGA</a:t>
            </a:r>
            <a:r>
              <a:rPr lang="en-US" dirty="0"/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¿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54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EE4EFD-8B00-A942-A697-EC08F364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15" y="46881"/>
            <a:ext cx="10596283" cy="6796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C61737-8853-0F44-A4CA-432791E8E3A6}"/>
              </a:ext>
            </a:extLst>
          </p:cNvPr>
          <p:cNvSpPr txBox="1"/>
          <p:nvPr/>
        </p:nvSpPr>
        <p:spPr>
          <a:xfrm rot="16200000">
            <a:off x="-1541242" y="3160708"/>
            <a:ext cx="4158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4800" b="1" dirty="0"/>
              <a:t>Nuestra CoNGA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7BD61-AFB6-C34E-9E0F-D603F5098A9A}"/>
              </a:ext>
            </a:extLst>
          </p:cNvPr>
          <p:cNvSpPr txBox="1"/>
          <p:nvPr/>
        </p:nvSpPr>
        <p:spPr>
          <a:xfrm rot="16200000">
            <a:off x="843573" y="1852145"/>
            <a:ext cx="117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30 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181D3-490A-BF47-BF20-27DB1ECEDD96}"/>
              </a:ext>
            </a:extLst>
          </p:cNvPr>
          <p:cNvSpPr txBox="1"/>
          <p:nvPr/>
        </p:nvSpPr>
        <p:spPr>
          <a:xfrm rot="16200000">
            <a:off x="4396878" y="1852145"/>
            <a:ext cx="117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10 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57520-0E97-8540-9795-BA9BB1B970C6}"/>
              </a:ext>
            </a:extLst>
          </p:cNvPr>
          <p:cNvSpPr txBox="1"/>
          <p:nvPr/>
        </p:nvSpPr>
        <p:spPr>
          <a:xfrm rot="16200000">
            <a:off x="7066599" y="1911132"/>
            <a:ext cx="1008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b="1" dirty="0"/>
              <a:t>20 ECTS</a:t>
            </a:r>
          </a:p>
        </p:txBody>
      </p:sp>
    </p:spTree>
    <p:extLst>
      <p:ext uri="{BB962C8B-B14F-4D97-AF65-F5344CB8AC3E}">
        <p14:creationId xmlns:p14="http://schemas.microsoft.com/office/powerpoint/2010/main" val="67236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722C-AFBB-514F-9706-2EE9E144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Calendario</a:t>
            </a:r>
            <a:r>
              <a:rPr lang="en-US" b="1" dirty="0">
                <a:solidFill>
                  <a:schemeClr val="bg1"/>
                </a:solidFill>
              </a:rPr>
              <a:t> y </a:t>
            </a:r>
            <a:r>
              <a:rPr lang="en-US" b="1" dirty="0" err="1">
                <a:solidFill>
                  <a:schemeClr val="bg1"/>
                </a:solidFill>
              </a:rPr>
              <a:t>Actividades</a:t>
            </a:r>
            <a:r>
              <a:rPr lang="en-US" b="1" dirty="0">
                <a:solidFill>
                  <a:schemeClr val="bg1"/>
                </a:solidFill>
              </a:rPr>
              <a:t> LA-</a:t>
            </a:r>
            <a:r>
              <a:rPr lang="en-US" b="1" dirty="0" err="1">
                <a:solidFill>
                  <a:schemeClr val="bg1"/>
                </a:solidFill>
              </a:rPr>
              <a:t>CoNGA</a:t>
            </a:r>
            <a:r>
              <a:rPr lang="en-US" b="1" dirty="0">
                <a:solidFill>
                  <a:schemeClr val="bg1"/>
                </a:solidFill>
              </a:rPr>
              <a:t> 2021</a:t>
            </a:r>
            <a:endParaRPr lang="x-none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, indoor, writing implement, stationary&#10;&#10;Description automatically generated">
            <a:extLst>
              <a:ext uri="{FF2B5EF4-FFF2-40B4-BE49-F238E27FC236}">
                <a16:creationId xmlns:a16="http://schemas.microsoft.com/office/drawing/2014/main" id="{9EF56473-C88A-204D-B27E-08C93D6A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6" y="741365"/>
            <a:ext cx="12154843" cy="61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4D2FEA-39CC-E642-9F3D-55BD4208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97" y="1083734"/>
            <a:ext cx="9789952" cy="5486400"/>
          </a:xfrm>
          <a:prstGeom prst="rect">
            <a:avLst/>
          </a:prstGeom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E458ADE-6B42-D449-A5FC-D98FF9FD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" y="745066"/>
            <a:ext cx="2638442" cy="61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139148-034B-674D-BCE0-3F551C760778}"/>
              </a:ext>
            </a:extLst>
          </p:cNvPr>
          <p:cNvGrpSpPr/>
          <p:nvPr/>
        </p:nvGrpSpPr>
        <p:grpSpPr>
          <a:xfrm>
            <a:off x="215154" y="907427"/>
            <a:ext cx="12147544" cy="5950574"/>
            <a:chOff x="43002" y="46814"/>
            <a:chExt cx="11459083" cy="611750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9E864AC-0D4A-B84D-A7CB-E6BEED80526B}"/>
                </a:ext>
              </a:extLst>
            </p:cNvPr>
            <p:cNvSpPr/>
            <p:nvPr/>
          </p:nvSpPr>
          <p:spPr>
            <a:xfrm>
              <a:off x="5508652" y="280108"/>
              <a:ext cx="2675468" cy="8164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2800" dirty="0"/>
                <a:t>Curso 1</a:t>
              </a:r>
            </a:p>
            <a:p>
              <a:pPr algn="ctr"/>
              <a:r>
                <a:rPr lang="en-CO" dirty="0"/>
                <a:t>Repositorio Git</a:t>
              </a:r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E2B22D10-82C2-4949-BE4A-60992E7F2264}"/>
                </a:ext>
              </a:extLst>
            </p:cNvPr>
            <p:cNvSpPr/>
            <p:nvPr/>
          </p:nvSpPr>
          <p:spPr>
            <a:xfrm>
              <a:off x="5365376" y="1815353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4</a:t>
              </a:r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29E51426-10D1-2F4A-850A-2B7DC4FF8B56}"/>
                </a:ext>
              </a:extLst>
            </p:cNvPr>
            <p:cNvSpPr/>
            <p:nvPr/>
          </p:nvSpPr>
          <p:spPr>
            <a:xfrm>
              <a:off x="6620355" y="1815352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5</a:t>
              </a:r>
            </a:p>
          </p:txBody>
        </p:sp>
        <p:sp>
          <p:nvSpPr>
            <p:cNvPr id="7" name="Snip Single Corner Rectangle 6">
              <a:extLst>
                <a:ext uri="{FF2B5EF4-FFF2-40B4-BE49-F238E27FC236}">
                  <a16:creationId xmlns:a16="http://schemas.microsoft.com/office/drawing/2014/main" id="{2DA38F9F-07E8-F34D-8329-2ABE20C125C3}"/>
                </a:ext>
              </a:extLst>
            </p:cNvPr>
            <p:cNvSpPr/>
            <p:nvPr/>
          </p:nvSpPr>
          <p:spPr>
            <a:xfrm>
              <a:off x="7888902" y="1815351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6</a:t>
              </a:r>
            </a:p>
          </p:txBody>
        </p:sp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35F401B1-50F1-2347-9F91-83C198601E85}"/>
                </a:ext>
              </a:extLst>
            </p:cNvPr>
            <p:cNvSpPr/>
            <p:nvPr/>
          </p:nvSpPr>
          <p:spPr>
            <a:xfrm>
              <a:off x="2949367" y="1815350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1</a:t>
              </a:r>
            </a:p>
          </p:txBody>
        </p:sp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8ED62157-E2D2-C44C-81C9-8A4F187BCF74}"/>
                </a:ext>
              </a:extLst>
            </p:cNvPr>
            <p:cNvSpPr/>
            <p:nvPr/>
          </p:nvSpPr>
          <p:spPr>
            <a:xfrm>
              <a:off x="4184236" y="1815350"/>
              <a:ext cx="887506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2</a:t>
              </a:r>
            </a:p>
          </p:txBody>
        </p:sp>
        <p:pic>
          <p:nvPicPr>
            <p:cNvPr id="18" name="Graphic 17" descr="Lecturer">
              <a:extLst>
                <a:ext uri="{FF2B5EF4-FFF2-40B4-BE49-F238E27FC236}">
                  <a16:creationId xmlns:a16="http://schemas.microsoft.com/office/drawing/2014/main" id="{A0C498D7-D657-694C-B9AB-D15573E8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5043" y="231122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58867B-AAD0-0D4F-99CD-331243F1288D}"/>
                </a:ext>
              </a:extLst>
            </p:cNvPr>
            <p:cNvSpPr txBox="1"/>
            <p:nvPr/>
          </p:nvSpPr>
          <p:spPr>
            <a:xfrm>
              <a:off x="4061012" y="55491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Admin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35C28E4-7769-4F4E-9656-41445BE4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6903" y="280108"/>
              <a:ext cx="692613" cy="639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EAE92A-FBBB-5A4D-9A0A-ECEB43176FF2}"/>
                </a:ext>
              </a:extLst>
            </p:cNvPr>
            <p:cNvSpPr txBox="1"/>
            <p:nvPr/>
          </p:nvSpPr>
          <p:spPr>
            <a:xfrm>
              <a:off x="8237908" y="813399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GitLab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E5D73A2-12D8-B64B-A947-07886EBED3B2}"/>
                </a:ext>
              </a:extLst>
            </p:cNvPr>
            <p:cNvCxnSpPr/>
            <p:nvPr/>
          </p:nvCxnSpPr>
          <p:spPr>
            <a:xfrm flipV="1">
              <a:off x="3684494" y="1194508"/>
              <a:ext cx="1573306" cy="43258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97934A7-87A9-8941-989C-3562EDC4B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7989" y="1206640"/>
              <a:ext cx="997284" cy="568369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8877FC3-1905-1F47-AFC4-CE552EBA2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742" y="1163486"/>
              <a:ext cx="493140" cy="623656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0560D3-612A-CF4D-AD18-5397DDBC7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2596" y="1182731"/>
              <a:ext cx="0" cy="623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6C86AC9-F4CB-3241-8A5E-7E77BF4BD3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7861" y="1163486"/>
              <a:ext cx="719340" cy="64290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8F527BF8-E639-C346-85EB-98011F29DED4}"/>
                </a:ext>
              </a:extLst>
            </p:cNvPr>
            <p:cNvSpPr/>
            <p:nvPr/>
          </p:nvSpPr>
          <p:spPr>
            <a:xfrm>
              <a:off x="9453282" y="1815350"/>
              <a:ext cx="997361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n</a:t>
              </a: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EF39F724-1449-6943-8E17-10E59FCB1574}"/>
                </a:ext>
              </a:extLst>
            </p:cNvPr>
            <p:cNvSpPr/>
            <p:nvPr/>
          </p:nvSpPr>
          <p:spPr>
            <a:xfrm rot="5400000">
              <a:off x="4439761" y="964301"/>
              <a:ext cx="322726" cy="330351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26EE7747-570D-9948-AD77-9633477814E9}"/>
                </a:ext>
              </a:extLst>
            </p:cNvPr>
            <p:cNvSpPr/>
            <p:nvPr/>
          </p:nvSpPr>
          <p:spPr>
            <a:xfrm rot="5400000">
              <a:off x="7522563" y="1540864"/>
              <a:ext cx="356307" cy="21513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B49F2B4-A820-E341-9CD8-317EC29175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5894" y="2478742"/>
              <a:ext cx="1147479" cy="618558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5960933-4389-444F-96E6-A5BF43158D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61392" y="1096536"/>
              <a:ext cx="1837720" cy="7008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7B8B9F-9559-FB46-8025-D8BB7F942E82}"/>
                </a:ext>
              </a:extLst>
            </p:cNvPr>
            <p:cNvSpPr txBox="1"/>
            <p:nvPr/>
          </p:nvSpPr>
          <p:spPr>
            <a:xfrm>
              <a:off x="5978165" y="1492194"/>
              <a:ext cx="981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carpetas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7EDA69-4D74-9140-9363-A7D2609D4A9B}"/>
                </a:ext>
              </a:extLst>
            </p:cNvPr>
            <p:cNvSpPr txBox="1"/>
            <p:nvPr/>
          </p:nvSpPr>
          <p:spPr>
            <a:xfrm>
              <a:off x="3186865" y="2881723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CO" dirty="0"/>
                <a:t>ush/Pull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54F1369-9571-6843-8245-E087AD935C09}"/>
                </a:ext>
              </a:extLst>
            </p:cNvPr>
            <p:cNvGrpSpPr/>
            <p:nvPr/>
          </p:nvGrpSpPr>
          <p:grpSpPr>
            <a:xfrm>
              <a:off x="4061012" y="3200400"/>
              <a:ext cx="1429791" cy="1440479"/>
              <a:chOff x="4061012" y="3200400"/>
              <a:chExt cx="1429791" cy="1440479"/>
            </a:xfrm>
            <a:solidFill>
              <a:srgbClr val="FFC000"/>
            </a:solidFill>
          </p:grpSpPr>
          <p:pic>
            <p:nvPicPr>
              <p:cNvPr id="16" name="Graphic 15" descr="Teacher">
                <a:extLst>
                  <a:ext uri="{FF2B5EF4-FFF2-40B4-BE49-F238E27FC236}">
                    <a16:creationId xmlns:a16="http://schemas.microsoft.com/office/drawing/2014/main" id="{5B66A281-3BF5-154D-B6C8-59DA2F40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38024" y="37264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CF3ACDEB-05E0-4D41-A5BF-EDD35E84AE64}"/>
                  </a:ext>
                </a:extLst>
              </p:cNvPr>
              <p:cNvSpPr/>
              <p:nvPr/>
            </p:nvSpPr>
            <p:spPr>
              <a:xfrm>
                <a:off x="4061012" y="3200400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Prof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A60B493-A094-3649-B7A3-CFB1EDDDC21F}"/>
                </a:ext>
              </a:extLst>
            </p:cNvPr>
            <p:cNvGrpSpPr/>
            <p:nvPr/>
          </p:nvGrpSpPr>
          <p:grpSpPr>
            <a:xfrm>
              <a:off x="7023844" y="3231777"/>
              <a:ext cx="1429791" cy="1409102"/>
              <a:chOff x="7023844" y="3231777"/>
              <a:chExt cx="1429791" cy="1409102"/>
            </a:xfrm>
            <a:solidFill>
              <a:srgbClr val="FFC000"/>
            </a:solidFill>
          </p:grpSpPr>
          <p:pic>
            <p:nvPicPr>
              <p:cNvPr id="22" name="Graphic 21" descr="Teacher">
                <a:extLst>
                  <a:ext uri="{FF2B5EF4-FFF2-40B4-BE49-F238E27FC236}">
                    <a16:creationId xmlns:a16="http://schemas.microsoft.com/office/drawing/2014/main" id="{B4974E90-74FD-3D41-8F79-DBF599667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24930" y="37264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960BD811-7B71-D545-B218-56B332350FF1}"/>
                  </a:ext>
                </a:extLst>
              </p:cNvPr>
              <p:cNvSpPr/>
              <p:nvPr/>
            </p:nvSpPr>
            <p:spPr>
              <a:xfrm>
                <a:off x="7023844" y="3231777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Prof</a:t>
                </a: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E3CEE73-E6E6-B047-B7A3-EE0D1D336F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8602" y="2456334"/>
              <a:ext cx="56240" cy="640966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39D-5E78-9C4D-B3AF-187284902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516" y="2483225"/>
              <a:ext cx="717066" cy="614075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4B8EF0D-9A74-934D-A926-FCDEDFC4D6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4108" y="2438400"/>
              <a:ext cx="609676" cy="744065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7359F40-416C-024C-8BA2-463EB3A81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7531" y="2382977"/>
              <a:ext cx="419372" cy="799488"/>
            </a:xfrm>
            <a:prstGeom prst="straightConnector1">
              <a:avLst/>
            </a:prstGeom>
            <a:ln w="38100" cap="rnd"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1500691-4B9E-C644-9997-258765F01B59}"/>
                </a:ext>
              </a:extLst>
            </p:cNvPr>
            <p:cNvGrpSpPr/>
            <p:nvPr/>
          </p:nvGrpSpPr>
          <p:grpSpPr>
            <a:xfrm>
              <a:off x="2714417" y="5206292"/>
              <a:ext cx="2485466" cy="914400"/>
              <a:chOff x="-22411" y="4666133"/>
              <a:chExt cx="2485466" cy="914400"/>
            </a:xfrm>
            <a:solidFill>
              <a:srgbClr val="92D050"/>
            </a:solidFill>
          </p:grpSpPr>
          <p:pic>
            <p:nvPicPr>
              <p:cNvPr id="50" name="Graphic 49" descr="School boy">
                <a:extLst>
                  <a:ext uri="{FF2B5EF4-FFF2-40B4-BE49-F238E27FC236}">
                    <a16:creationId xmlns:a16="http://schemas.microsoft.com/office/drawing/2014/main" id="{ABDA9BB7-0718-024F-AB08-FBFE5D364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22411" y="46661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10BFF4C6-288B-6F4B-8772-394687EBDF42}"/>
                  </a:ext>
                </a:extLst>
              </p:cNvPr>
              <p:cNvSpPr/>
              <p:nvPr/>
            </p:nvSpPr>
            <p:spPr>
              <a:xfrm>
                <a:off x="1033264" y="4843182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Est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E905B4-CE9E-A94D-B2E4-81937A55BC21}"/>
                </a:ext>
              </a:extLst>
            </p:cNvPr>
            <p:cNvGrpSpPr/>
            <p:nvPr/>
          </p:nvGrpSpPr>
          <p:grpSpPr>
            <a:xfrm>
              <a:off x="260306" y="5249921"/>
              <a:ext cx="2485466" cy="914400"/>
              <a:chOff x="-22411" y="4666133"/>
              <a:chExt cx="2485466" cy="914400"/>
            </a:xfrm>
            <a:solidFill>
              <a:srgbClr val="92D050"/>
            </a:solidFill>
          </p:grpSpPr>
          <p:pic>
            <p:nvPicPr>
              <p:cNvPr id="67" name="Graphic 66" descr="School boy">
                <a:extLst>
                  <a:ext uri="{FF2B5EF4-FFF2-40B4-BE49-F238E27FC236}">
                    <a16:creationId xmlns:a16="http://schemas.microsoft.com/office/drawing/2014/main" id="{5E4FB303-CB57-5240-93EA-5D16D49CC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22411" y="46661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B2B1390B-66CB-9E41-99DA-714E10296619}"/>
                  </a:ext>
                </a:extLst>
              </p:cNvPr>
              <p:cNvSpPr/>
              <p:nvPr/>
            </p:nvSpPr>
            <p:spPr>
              <a:xfrm>
                <a:off x="1033264" y="4843182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Est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1A73C21-E701-3045-BCBD-E420A89CCD27}"/>
                </a:ext>
              </a:extLst>
            </p:cNvPr>
            <p:cNvGrpSpPr/>
            <p:nvPr/>
          </p:nvGrpSpPr>
          <p:grpSpPr>
            <a:xfrm>
              <a:off x="5508652" y="5218069"/>
              <a:ext cx="2485466" cy="914400"/>
              <a:chOff x="-22411" y="4666133"/>
              <a:chExt cx="2485466" cy="914400"/>
            </a:xfrm>
            <a:solidFill>
              <a:srgbClr val="92D050"/>
            </a:solidFill>
          </p:grpSpPr>
          <p:pic>
            <p:nvPicPr>
              <p:cNvPr id="70" name="Graphic 69" descr="School boy">
                <a:extLst>
                  <a:ext uri="{FF2B5EF4-FFF2-40B4-BE49-F238E27FC236}">
                    <a16:creationId xmlns:a16="http://schemas.microsoft.com/office/drawing/2014/main" id="{F5343445-942C-5F46-AAF8-C9B900D91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22411" y="46661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C7561313-059C-2640-9443-C5704AECD96D}"/>
                  </a:ext>
                </a:extLst>
              </p:cNvPr>
              <p:cNvSpPr/>
              <p:nvPr/>
            </p:nvSpPr>
            <p:spPr>
              <a:xfrm>
                <a:off x="1033264" y="4843182"/>
                <a:ext cx="1429791" cy="560301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dirty="0"/>
                  <a:t>Repositorio</a:t>
                </a:r>
              </a:p>
              <a:p>
                <a:pPr algn="ctr"/>
                <a:r>
                  <a:rPr lang="en-CO" dirty="0"/>
                  <a:t>Git Est</a:t>
                </a: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1EE9C69-739E-BD46-B3E3-6636786BA48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1867186" y="4183679"/>
              <a:ext cx="2370838" cy="1132954"/>
            </a:xfrm>
            <a:prstGeom prst="straightConnector1">
              <a:avLst/>
            </a:prstGeom>
            <a:ln w="38100" cap="rnd">
              <a:solidFill>
                <a:srgbClr val="92D050">
                  <a:alpha val="46000"/>
                </a:srgb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50EE15A-2379-4E48-B0A8-B2C88CDDD97B}"/>
                </a:ext>
              </a:extLst>
            </p:cNvPr>
            <p:cNvSpPr txBox="1"/>
            <p:nvPr/>
          </p:nvSpPr>
          <p:spPr>
            <a:xfrm>
              <a:off x="6364850" y="2872759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CO" dirty="0"/>
                <a:t>ush/Pull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4B44FE-1772-614F-B98B-28233C9519F5}"/>
                </a:ext>
              </a:extLst>
            </p:cNvPr>
            <p:cNvSpPr txBox="1"/>
            <p:nvPr/>
          </p:nvSpPr>
          <p:spPr>
            <a:xfrm>
              <a:off x="2090360" y="4971346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CO" dirty="0"/>
                <a:t>ush/Pull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B9B946-BE54-AB44-96BA-4EE933AB7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0664" y="4314905"/>
              <a:ext cx="0" cy="993737"/>
            </a:xfrm>
            <a:prstGeom prst="straightConnector1">
              <a:avLst/>
            </a:prstGeom>
            <a:ln w="38100" cap="rnd">
              <a:solidFill>
                <a:srgbClr val="92D050">
                  <a:alpha val="46000"/>
                </a:srgb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E86DE44-B0C4-164F-8811-5A4424FD11FC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 flipV="1">
              <a:off x="7279223" y="4504766"/>
              <a:ext cx="402907" cy="890352"/>
            </a:xfrm>
            <a:prstGeom prst="straightConnector1">
              <a:avLst/>
            </a:prstGeom>
            <a:ln w="38100" cap="rnd">
              <a:solidFill>
                <a:srgbClr val="92D050">
                  <a:alpha val="46000"/>
                </a:srgb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6C4B45F-23B8-DC41-9749-D3EF3EBCE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360" y="1226867"/>
              <a:ext cx="3689860" cy="3744480"/>
            </a:xfrm>
            <a:prstGeom prst="straightConnector1">
              <a:avLst/>
            </a:prstGeom>
            <a:ln w="57150" cap="rnd">
              <a:solidFill>
                <a:srgbClr val="92D050">
                  <a:alpha val="22000"/>
                </a:srgb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258D8A2-5607-8447-96B4-A0574CB75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8444" y="1226867"/>
              <a:ext cx="1831966" cy="4034830"/>
            </a:xfrm>
            <a:prstGeom prst="straightConnector1">
              <a:avLst/>
            </a:prstGeom>
            <a:ln w="57150" cap="rnd">
              <a:solidFill>
                <a:srgbClr val="92D050">
                  <a:alpha val="22000"/>
                </a:srgbClr>
              </a:solidFill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064AC77-B378-1C47-8B72-C426FA960726}"/>
                </a:ext>
              </a:extLst>
            </p:cNvPr>
            <p:cNvGrpSpPr/>
            <p:nvPr/>
          </p:nvGrpSpPr>
          <p:grpSpPr>
            <a:xfrm>
              <a:off x="98529" y="776082"/>
              <a:ext cx="820141" cy="2992287"/>
              <a:chOff x="180060" y="97717"/>
              <a:chExt cx="994646" cy="3698406"/>
            </a:xfrm>
          </p:grpSpPr>
          <p:pic>
            <p:nvPicPr>
              <p:cNvPr id="95" name="Graphic 94" descr="Vlog">
                <a:extLst>
                  <a:ext uri="{FF2B5EF4-FFF2-40B4-BE49-F238E27FC236}">
                    <a16:creationId xmlns:a16="http://schemas.microsoft.com/office/drawing/2014/main" id="{C8DFFAB6-160E-8E48-869C-F4CDCBF44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0060" y="9771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7" name="Graphic 96" descr="Contract">
                <a:extLst>
                  <a:ext uri="{FF2B5EF4-FFF2-40B4-BE49-F238E27FC236}">
                    <a16:creationId xmlns:a16="http://schemas.microsoft.com/office/drawing/2014/main" id="{AADAA5F6-0B22-F144-91FF-0F20DED79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0767" y="98715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9" name="Graphic 98" descr="Cloud Computing">
                <a:extLst>
                  <a:ext uri="{FF2B5EF4-FFF2-40B4-BE49-F238E27FC236}">
                    <a16:creationId xmlns:a16="http://schemas.microsoft.com/office/drawing/2014/main" id="{F08EB473-3882-E44A-9938-CE391C08A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60306" y="192577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1" name="Graphic 100" descr="Cmd Terminal">
                <a:extLst>
                  <a:ext uri="{FF2B5EF4-FFF2-40B4-BE49-F238E27FC236}">
                    <a16:creationId xmlns:a16="http://schemas.microsoft.com/office/drawing/2014/main" id="{4DE97DDF-7B97-DF4A-ADE1-9C98EF05B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80060" y="288172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04" name="Snip Single Corner Rectangle 103">
              <a:extLst>
                <a:ext uri="{FF2B5EF4-FFF2-40B4-BE49-F238E27FC236}">
                  <a16:creationId xmlns:a16="http://schemas.microsoft.com/office/drawing/2014/main" id="{75F531F7-B0A3-5E43-ACE4-5DD6F68F9093}"/>
                </a:ext>
              </a:extLst>
            </p:cNvPr>
            <p:cNvSpPr/>
            <p:nvPr/>
          </p:nvSpPr>
          <p:spPr>
            <a:xfrm>
              <a:off x="43002" y="201700"/>
              <a:ext cx="997361" cy="53788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dirty="0"/>
                <a:t>Clase n</a:t>
              </a:r>
            </a:p>
          </p:txBody>
        </p:sp>
        <p:sp>
          <p:nvSpPr>
            <p:cNvPr id="105" name="Up Arrow 104">
              <a:extLst>
                <a:ext uri="{FF2B5EF4-FFF2-40B4-BE49-F238E27FC236}">
                  <a16:creationId xmlns:a16="http://schemas.microsoft.com/office/drawing/2014/main" id="{48C3040F-95E3-4D45-AA49-30B4A1515B59}"/>
                </a:ext>
              </a:extLst>
            </p:cNvPr>
            <p:cNvSpPr/>
            <p:nvPr/>
          </p:nvSpPr>
          <p:spPr>
            <a:xfrm>
              <a:off x="233576" y="813398"/>
              <a:ext cx="492602" cy="4157947"/>
            </a:xfrm>
            <a:prstGeom prst="upArrow">
              <a:avLst/>
            </a:prstGeom>
            <a:solidFill>
              <a:srgbClr val="0070C0">
                <a:alpha val="10000"/>
              </a:srgbClr>
            </a:solidFill>
            <a:ln>
              <a:solidFill>
                <a:schemeClr val="accent1">
                  <a:shade val="50000"/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71B9AEF-6142-D64F-9380-F426989AF67E}"/>
                </a:ext>
              </a:extLst>
            </p:cNvPr>
            <p:cNvSpPr txBox="1"/>
            <p:nvPr/>
          </p:nvSpPr>
          <p:spPr>
            <a:xfrm>
              <a:off x="977021" y="46814"/>
              <a:ext cx="2651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Contenidos</a:t>
              </a:r>
              <a:r>
                <a:rPr lang="en-US" sz="1600" dirty="0"/>
                <a:t> y </a:t>
              </a:r>
              <a:r>
                <a:rPr lang="en-US" sz="1600" dirty="0" err="1"/>
                <a:t>accesos</a:t>
              </a:r>
              <a:endParaRPr lang="en-CO" sz="1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DC20C4-0BD8-8746-B1AB-23B814A057F3}"/>
                </a:ext>
              </a:extLst>
            </p:cNvPr>
            <p:cNvSpPr txBox="1"/>
            <p:nvPr/>
          </p:nvSpPr>
          <p:spPr>
            <a:xfrm>
              <a:off x="863171" y="977895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Videos</a:t>
              </a:r>
              <a:endParaRPr lang="en-CO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E73BC8E-9E38-6240-8C93-2C2E71EA6504}"/>
                </a:ext>
              </a:extLst>
            </p:cNvPr>
            <p:cNvSpPr txBox="1"/>
            <p:nvPr/>
          </p:nvSpPr>
          <p:spPr>
            <a:xfrm>
              <a:off x="868455" y="1693603"/>
              <a:ext cx="581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Textos</a:t>
              </a:r>
              <a:endParaRPr lang="en-CO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E8533-4DE3-BA47-A887-B2C269C7BD2F}"/>
                </a:ext>
              </a:extLst>
            </p:cNvPr>
            <p:cNvSpPr txBox="1"/>
            <p:nvPr/>
          </p:nvSpPr>
          <p:spPr>
            <a:xfrm>
              <a:off x="873739" y="2476546"/>
              <a:ext cx="544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Datos</a:t>
              </a:r>
              <a:endParaRPr lang="en-CO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FAA3DF4-F204-6340-853E-DBA43070365B}"/>
                </a:ext>
              </a:extLst>
            </p:cNvPr>
            <p:cNvSpPr txBox="1"/>
            <p:nvPr/>
          </p:nvSpPr>
          <p:spPr>
            <a:xfrm>
              <a:off x="879023" y="3259489"/>
              <a:ext cx="6992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Cálculos</a:t>
              </a:r>
              <a:endParaRPr lang="en-CO" sz="1200" dirty="0"/>
            </a:p>
          </p:txBody>
        </p:sp>
        <p:pic>
          <p:nvPicPr>
            <p:cNvPr id="112" name="Graphic 111" descr="Microscope">
              <a:extLst>
                <a:ext uri="{FF2B5EF4-FFF2-40B4-BE49-F238E27FC236}">
                  <a16:creationId xmlns:a16="http://schemas.microsoft.com/office/drawing/2014/main" id="{B3E9A346-F58A-9A48-A35F-A2D286906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37356" y="3733916"/>
              <a:ext cx="669504" cy="66950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4C4C217-B386-674C-BB7D-C18F9AB04548}"/>
                </a:ext>
              </a:extLst>
            </p:cNvPr>
            <p:cNvSpPr txBox="1"/>
            <p:nvPr/>
          </p:nvSpPr>
          <p:spPr>
            <a:xfrm>
              <a:off x="870059" y="3882534"/>
              <a:ext cx="1018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Instrumentos</a:t>
              </a:r>
              <a:endParaRPr lang="en-CO" sz="1200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B3F31425-9052-F746-9575-FA064CE22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92429" y="404560"/>
              <a:ext cx="1027116" cy="1027116"/>
            </a:xfrm>
            <a:prstGeom prst="rect">
              <a:avLst/>
            </a:prstGeom>
          </p:spPr>
        </p:pic>
        <p:pic>
          <p:nvPicPr>
            <p:cNvPr id="116" name="Graphic 115" descr="Online meeting">
              <a:extLst>
                <a:ext uri="{FF2B5EF4-FFF2-40B4-BE49-F238E27FC236}">
                  <a16:creationId xmlns:a16="http://schemas.microsoft.com/office/drawing/2014/main" id="{D1FFF121-7503-C54C-85C3-2DC09FA4E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3849" y="4369975"/>
              <a:ext cx="669505" cy="669505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1EF37A-8FF4-F34C-8880-E058C8D6EFB7}"/>
                </a:ext>
              </a:extLst>
            </p:cNvPr>
            <p:cNvSpPr txBox="1"/>
            <p:nvPr/>
          </p:nvSpPr>
          <p:spPr>
            <a:xfrm>
              <a:off x="887989" y="4532473"/>
              <a:ext cx="834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VideoConf</a:t>
              </a:r>
              <a:endParaRPr lang="en-CO" sz="1200" dirty="0"/>
            </a:p>
          </p:txBody>
        </p:sp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F77C2479-43C9-DA49-AB48-F8BE0FCC749D}"/>
                </a:ext>
              </a:extLst>
            </p:cNvPr>
            <p:cNvSpPr/>
            <p:nvPr/>
          </p:nvSpPr>
          <p:spPr>
            <a:xfrm>
              <a:off x="8453635" y="3012367"/>
              <a:ext cx="730488" cy="3005759"/>
            </a:xfrm>
            <a:prstGeom prst="rightBrac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4EE04246-8066-A142-BA0C-575E3D8CB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313819" y="3344834"/>
              <a:ext cx="1300095" cy="970071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87E8DDD-31D4-4B40-B3D1-2BE2134A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518843" y="4546111"/>
              <a:ext cx="849007" cy="849007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23FD6A9-D0CC-A343-8C3F-F852B4225055}"/>
                </a:ext>
              </a:extLst>
            </p:cNvPr>
            <p:cNvSpPr txBox="1"/>
            <p:nvPr/>
          </p:nvSpPr>
          <p:spPr>
            <a:xfrm>
              <a:off x="8850289" y="5205245"/>
              <a:ext cx="2651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Foros</a:t>
              </a:r>
              <a:endParaRPr lang="en-US" sz="1600" dirty="0"/>
            </a:p>
            <a:p>
              <a:r>
                <a:rPr lang="en-US" sz="1600" dirty="0" err="1"/>
                <a:t>Mensajería</a:t>
              </a:r>
              <a:r>
                <a:rPr lang="en-US" sz="1600" dirty="0"/>
                <a:t> </a:t>
              </a:r>
              <a:r>
                <a:rPr lang="en-US" sz="1600" dirty="0" err="1"/>
                <a:t>instantánea</a:t>
              </a:r>
              <a:endParaRPr lang="en-CO" sz="1600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AE9E7A2-62AA-8241-A7E0-187697C69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0320" y="3404805"/>
              <a:ext cx="502461" cy="46381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56AC6390-4F5C-7B43-B7BE-CE08970B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8887" y="5000172"/>
              <a:ext cx="434412" cy="40099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24AC7C-E712-7A40-80EF-FF50A8729B16}"/>
              </a:ext>
            </a:extLst>
          </p:cNvPr>
          <p:cNvSpPr txBox="1"/>
          <p:nvPr/>
        </p:nvSpPr>
        <p:spPr>
          <a:xfrm rot="16200000">
            <a:off x="9406935" y="3023554"/>
            <a:ext cx="4854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4000" b="1" dirty="0"/>
              <a:t>Plataforma LA-CoNGA</a:t>
            </a:r>
          </a:p>
        </p:txBody>
      </p:sp>
    </p:spTree>
    <p:extLst>
      <p:ext uri="{BB962C8B-B14F-4D97-AF65-F5344CB8AC3E}">
        <p14:creationId xmlns:p14="http://schemas.microsoft.com/office/powerpoint/2010/main" val="128279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7D2C5A-35D6-9C44-B59A-297535E21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33" y="0"/>
            <a:ext cx="8054867" cy="428961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0803DA-653D-0843-A51A-D579CB68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503"/>
            <a:ext cx="8256557" cy="428961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7A4F656-A91C-8C4A-B34C-5DAB4E111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319" y="4408266"/>
            <a:ext cx="3935443" cy="686082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4A62A18E-0F73-F347-B156-06BEA7908481}"/>
              </a:ext>
            </a:extLst>
          </p:cNvPr>
          <p:cNvSpPr/>
          <p:nvPr/>
        </p:nvSpPr>
        <p:spPr>
          <a:xfrm rot="18765432">
            <a:off x="7100047" y="1990497"/>
            <a:ext cx="1586753" cy="63201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595F1-EDEB-2745-8A2B-D73D85A7FBBF}"/>
              </a:ext>
            </a:extLst>
          </p:cNvPr>
          <p:cNvSpPr txBox="1"/>
          <p:nvPr/>
        </p:nvSpPr>
        <p:spPr>
          <a:xfrm>
            <a:off x="8444324" y="1681757"/>
            <a:ext cx="105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ACAF2-7E56-A649-B2DF-865F42DEFC0C}"/>
              </a:ext>
            </a:extLst>
          </p:cNvPr>
          <p:cNvSpPr txBox="1"/>
          <p:nvPr/>
        </p:nvSpPr>
        <p:spPr>
          <a:xfrm>
            <a:off x="5177681" y="2384479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markdown</a:t>
            </a:r>
          </a:p>
        </p:txBody>
      </p:sp>
    </p:spTree>
    <p:extLst>
      <p:ext uri="{BB962C8B-B14F-4D97-AF65-F5344CB8AC3E}">
        <p14:creationId xmlns:p14="http://schemas.microsoft.com/office/powerpoint/2010/main" val="97168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0B775-19A4-344F-AB4D-AEB7F3D8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68606"/>
            <a:ext cx="12192000" cy="4367500"/>
          </a:xfrm>
        </p:spPr>
        <p:txBody>
          <a:bodyPr/>
          <a:lstStyle/>
          <a:p>
            <a:r>
              <a:rPr lang="en-US" b="1" dirty="0"/>
              <a:t>Espacio </a:t>
            </a:r>
            <a:r>
              <a:rPr lang="en-US" b="1" dirty="0" err="1"/>
              <a:t>físico</a:t>
            </a:r>
            <a:r>
              <a:rPr lang="en-US" b="1" dirty="0"/>
              <a:t> (30m</a:t>
            </a:r>
            <a:r>
              <a:rPr lang="en-US" b="1" baseline="30000" dirty="0"/>
              <a:t>2</a:t>
            </a:r>
            <a:r>
              <a:rPr lang="en-US" b="1" dirty="0"/>
              <a:t> - 40m</a:t>
            </a:r>
            <a:r>
              <a:rPr lang="en-US" b="1" baseline="30000" dirty="0"/>
              <a:t>2</a:t>
            </a:r>
            <a:r>
              <a:rPr lang="en-US" b="1" dirty="0"/>
              <a:t>) para la </a:t>
            </a:r>
            <a:r>
              <a:rPr lang="en-US" b="1" dirty="0" err="1"/>
              <a:t>instalación</a:t>
            </a:r>
            <a:r>
              <a:rPr lang="en-US" b="1" dirty="0"/>
              <a:t> y </a:t>
            </a:r>
            <a:r>
              <a:rPr lang="en-US" b="1" dirty="0" err="1"/>
              <a:t>operación</a:t>
            </a:r>
            <a:r>
              <a:rPr lang="en-US" b="1" dirty="0"/>
              <a:t> de un </a:t>
            </a:r>
            <a:r>
              <a:rPr lang="en-US" b="1" dirty="0" err="1"/>
              <a:t>laboratorio</a:t>
            </a:r>
            <a:r>
              <a:rPr lang="en-US" b="1" dirty="0"/>
              <a:t> de </a:t>
            </a:r>
            <a:r>
              <a:rPr lang="en-US" b="1" dirty="0" err="1"/>
              <a:t>detectores</a:t>
            </a:r>
            <a:r>
              <a:rPr lang="en-US" b="1" dirty="0"/>
              <a:t>  </a:t>
            </a:r>
            <a:r>
              <a:rPr lang="en-US" dirty="0"/>
              <a:t>.</a:t>
            </a:r>
          </a:p>
          <a:p>
            <a:r>
              <a:rPr lang="en-US" b="1" dirty="0" err="1"/>
              <a:t>Equipos</a:t>
            </a:r>
            <a:r>
              <a:rPr lang="en-US" b="1" dirty="0"/>
              <a:t> </a:t>
            </a:r>
            <a:r>
              <a:rPr lang="en-US" b="1" dirty="0" err="1"/>
              <a:t>genéricos</a:t>
            </a:r>
            <a:r>
              <a:rPr lang="en-US" b="1" dirty="0"/>
              <a:t> de </a:t>
            </a:r>
            <a:r>
              <a:rPr lang="en-US" b="1" dirty="0" err="1"/>
              <a:t>medición</a:t>
            </a:r>
            <a:r>
              <a:rPr lang="en-US" b="1" dirty="0"/>
              <a:t> (</a:t>
            </a:r>
            <a:r>
              <a:rPr lang="en-US" b="1" dirty="0" err="1"/>
              <a:t>osciloscopios</a:t>
            </a:r>
            <a:r>
              <a:rPr lang="en-US" b="1" dirty="0"/>
              <a:t>, </a:t>
            </a:r>
            <a:r>
              <a:rPr lang="en-US" b="1" dirty="0" err="1"/>
              <a:t>multímetros</a:t>
            </a:r>
            <a:r>
              <a:rPr lang="en-US" b="1" dirty="0"/>
              <a:t>, </a:t>
            </a:r>
            <a:r>
              <a:rPr lang="en-US" b="1" dirty="0" err="1"/>
              <a:t>fuentes</a:t>
            </a:r>
            <a:r>
              <a:rPr lang="en-US" b="1" dirty="0"/>
              <a:t> de </a:t>
            </a:r>
            <a:r>
              <a:rPr lang="en-US" b="1" dirty="0" err="1"/>
              <a:t>poder</a:t>
            </a:r>
            <a:r>
              <a:rPr lang="en-US" b="1" dirty="0"/>
              <a:t>, </a:t>
            </a:r>
            <a:r>
              <a:rPr lang="en-US" b="1" dirty="0" err="1"/>
              <a:t>etc</a:t>
            </a:r>
            <a:r>
              <a:rPr lang="en-US" b="1" dirty="0"/>
              <a:t>)</a:t>
            </a:r>
            <a:r>
              <a:rPr lang="en-US" dirty="0"/>
              <a:t> para el </a:t>
            </a:r>
            <a:r>
              <a:rPr lang="en-US" dirty="0" err="1"/>
              <a:t>apoyo</a:t>
            </a:r>
            <a:r>
              <a:rPr lang="en-US" dirty="0"/>
              <a:t> de la </a:t>
            </a:r>
            <a:r>
              <a:rPr lang="en-US" dirty="0" err="1"/>
              <a:t>actividad</a:t>
            </a:r>
            <a:r>
              <a:rPr lang="en-US" dirty="0"/>
              <a:t> </a:t>
            </a:r>
            <a:r>
              <a:rPr lang="en-US" dirty="0" err="1"/>
              <a:t>docente</a:t>
            </a:r>
            <a:r>
              <a:rPr lang="en-US" dirty="0"/>
              <a:t>. </a:t>
            </a:r>
          </a:p>
          <a:p>
            <a:r>
              <a:rPr lang="en-US" b="1" dirty="0" err="1"/>
              <a:t>Conectividad</a:t>
            </a:r>
            <a:r>
              <a:rPr lang="en-US" b="1" dirty="0"/>
              <a:t> de 4 puntos de red </a:t>
            </a:r>
            <a:r>
              <a:rPr lang="en-US" b="1" dirty="0" err="1"/>
              <a:t>en</a:t>
            </a:r>
            <a:r>
              <a:rPr lang="en-US" b="1" dirty="0"/>
              <a:t> el LAB para </a:t>
            </a:r>
            <a:r>
              <a:rPr lang="en-US" b="1" dirty="0" err="1"/>
              <a:t>intercontectar</a:t>
            </a:r>
            <a:r>
              <a:rPr lang="en-US" b="1" dirty="0"/>
              <a:t> los </a:t>
            </a:r>
            <a:r>
              <a:rPr lang="en-US" b="1" dirty="0" err="1"/>
              <a:t>equipos</a:t>
            </a:r>
            <a:endParaRPr lang="en-US" b="1" dirty="0"/>
          </a:p>
          <a:p>
            <a:r>
              <a:rPr lang="en-US" b="1" dirty="0" err="1"/>
              <a:t>Apoyo</a:t>
            </a:r>
            <a:r>
              <a:rPr lang="en-US" b="1" dirty="0"/>
              <a:t> de personal </a:t>
            </a:r>
            <a:r>
              <a:rPr lang="en-US" b="1" dirty="0" err="1"/>
              <a:t>técnico</a:t>
            </a:r>
            <a:r>
              <a:rPr lang="en-US" dirty="0"/>
              <a:t>. La UIS </a:t>
            </a:r>
            <a:r>
              <a:rPr lang="en-US" dirty="0" err="1"/>
              <a:t>proveerá</a:t>
            </a:r>
            <a:r>
              <a:rPr lang="en-US" dirty="0"/>
              <a:t> de </a:t>
            </a:r>
            <a:r>
              <a:rPr lang="en-US" dirty="0" err="1"/>
              <a:t>apoyo</a:t>
            </a:r>
            <a:r>
              <a:rPr lang="en-US" dirty="0"/>
              <a:t> (6h/</a:t>
            </a:r>
            <a:r>
              <a:rPr lang="en-US" dirty="0" err="1"/>
              <a:t>semana</a:t>
            </a:r>
            <a:r>
              <a:rPr lang="en-US" dirty="0"/>
              <a:t> a 8h/</a:t>
            </a:r>
            <a:r>
              <a:rPr lang="en-US" dirty="0" err="1"/>
              <a:t>semana</a:t>
            </a:r>
            <a:r>
              <a:rPr lang="en-US" dirty="0"/>
              <a:t>)</a:t>
            </a:r>
          </a:p>
          <a:p>
            <a:r>
              <a:rPr lang="en-US" b="1" dirty="0"/>
              <a:t>Horas (10h/</a:t>
            </a:r>
            <a:r>
              <a:rPr lang="en-US" b="1" dirty="0" err="1"/>
              <a:t>semana</a:t>
            </a:r>
            <a:r>
              <a:rPr lang="en-US" b="1" dirty="0"/>
              <a:t>) de </a:t>
            </a:r>
            <a:r>
              <a:rPr lang="en-US" b="1" dirty="0" err="1"/>
              <a:t>dedicación</a:t>
            </a:r>
            <a:r>
              <a:rPr lang="en-US" b="1" dirty="0"/>
              <a:t> Co-</a:t>
            </a:r>
            <a:r>
              <a:rPr lang="en-US" b="1" dirty="0" err="1"/>
              <a:t>Investigador</a:t>
            </a:r>
            <a:r>
              <a:rPr lang="en-US" b="1" dirty="0"/>
              <a:t> Principal</a:t>
            </a:r>
          </a:p>
          <a:p>
            <a:r>
              <a:rPr lang="en-US" b="1" dirty="0"/>
              <a:t> La UIS </a:t>
            </a:r>
            <a:r>
              <a:rPr lang="en-US" b="1" dirty="0" err="1"/>
              <a:t>garantizará</a:t>
            </a:r>
            <a:r>
              <a:rPr lang="en-US" b="1" dirty="0"/>
              <a:t> la </a:t>
            </a:r>
            <a:r>
              <a:rPr lang="en-US" b="1" dirty="0" err="1"/>
              <a:t>asignación</a:t>
            </a:r>
            <a:r>
              <a:rPr lang="en-US" b="1" dirty="0"/>
              <a:t> de un </a:t>
            </a:r>
            <a:r>
              <a:rPr lang="en-US" b="1" dirty="0" err="1"/>
              <a:t>crédito</a:t>
            </a:r>
            <a:r>
              <a:rPr lang="en-US" b="1" dirty="0"/>
              <a:t> condonable</a:t>
            </a:r>
          </a:p>
          <a:p>
            <a:r>
              <a:rPr lang="en-US" b="1" dirty="0" err="1"/>
              <a:t>Utilización</a:t>
            </a:r>
            <a:r>
              <a:rPr lang="en-US" b="1" dirty="0"/>
              <a:t> de </a:t>
            </a:r>
            <a:r>
              <a:rPr lang="en-US" b="1" dirty="0" err="1"/>
              <a:t>fondos</a:t>
            </a:r>
            <a:r>
              <a:rPr lang="en-US" b="1" dirty="0"/>
              <a:t> (staff costs) para </a:t>
            </a:r>
            <a:r>
              <a:rPr lang="en-US" b="1" dirty="0" err="1"/>
              <a:t>financiar</a:t>
            </a:r>
            <a:r>
              <a:rPr lang="en-US" b="1" dirty="0"/>
              <a:t> </a:t>
            </a:r>
            <a:r>
              <a:rPr lang="en-US" b="1" dirty="0" err="1"/>
              <a:t>participación</a:t>
            </a:r>
            <a:r>
              <a:rPr lang="en-US" b="1" dirty="0"/>
              <a:t> de </a:t>
            </a:r>
            <a:r>
              <a:rPr lang="en-US" b="1" dirty="0" err="1"/>
              <a:t>estudiantes</a:t>
            </a:r>
            <a:r>
              <a:rPr lang="en-US" dirty="0"/>
              <a:t>.</a:t>
            </a:r>
            <a:endParaRPr lang="en-CO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4E5B4C-8E2A-9E4B-BD6A-CFBCABB6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4049"/>
          </a:xfrm>
        </p:spPr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 UIS se compromete con</a:t>
            </a:r>
          </a:p>
        </p:txBody>
      </p:sp>
    </p:spTree>
    <p:extLst>
      <p:ext uri="{BB962C8B-B14F-4D97-AF65-F5344CB8AC3E}">
        <p14:creationId xmlns:p14="http://schemas.microsoft.com/office/powerpoint/2010/main" val="172117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84A85-6A43-9E45-B2CE-A8CF3E9A5483}"/>
              </a:ext>
            </a:extLst>
          </p:cNvPr>
          <p:cNvSpPr txBox="1"/>
          <p:nvPr/>
        </p:nvSpPr>
        <p:spPr>
          <a:xfrm>
            <a:off x="4605232" y="2767280"/>
            <a:ext cx="34562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Gracias </a:t>
            </a:r>
          </a:p>
        </p:txBody>
      </p:sp>
    </p:spTree>
    <p:extLst>
      <p:ext uri="{BB962C8B-B14F-4D97-AF65-F5344CB8AC3E}">
        <p14:creationId xmlns:p14="http://schemas.microsoft.com/office/powerpoint/2010/main" val="8336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01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32FA-AEA6-4C48-866F-1898925A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Programas detallados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5965896-F89F-8B4C-A0FB-7B7B71DC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" y="3285845"/>
            <a:ext cx="6092963" cy="349357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AA0D16-44B3-6D47-B424-2295E65B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638" y="702856"/>
            <a:ext cx="6076565" cy="6076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72DC74-D26D-7948-9275-04B64CE499D7}"/>
              </a:ext>
            </a:extLst>
          </p:cNvPr>
          <p:cNvSpPr txBox="1"/>
          <p:nvPr/>
        </p:nvSpPr>
        <p:spPr>
          <a:xfrm>
            <a:off x="1053885" y="1286359"/>
            <a:ext cx="353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600" b="1" dirty="0"/>
              <a:t>C</a:t>
            </a:r>
            <a:r>
              <a:rPr lang="en-US" sz="3600" b="1" dirty="0" err="1"/>
              <a:t>iencia</a:t>
            </a:r>
            <a:r>
              <a:rPr lang="en-US" sz="3600" b="1" dirty="0"/>
              <a:t> de </a:t>
            </a:r>
            <a:r>
              <a:rPr lang="en-US" sz="3600" b="1" dirty="0" err="1"/>
              <a:t>Datos</a:t>
            </a:r>
            <a:r>
              <a:rPr lang="en-US" sz="3600" b="1" dirty="0"/>
              <a:t> </a:t>
            </a:r>
            <a:endParaRPr lang="en-CO" sz="3600" b="1" dirty="0"/>
          </a:p>
        </p:txBody>
      </p:sp>
    </p:spTree>
    <p:extLst>
      <p:ext uri="{BB962C8B-B14F-4D97-AF65-F5344CB8AC3E}">
        <p14:creationId xmlns:p14="http://schemas.microsoft.com/office/powerpoint/2010/main" val="339107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718C0-F0E8-F443-99CE-116D5F1C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</p:spPr>
        <p:txBody>
          <a:bodyPr>
            <a:normAutofit fontScale="90000"/>
          </a:bodyPr>
          <a:lstStyle/>
          <a:p>
            <a:r>
              <a:rPr lang="en-CO" b="1" dirty="0">
                <a:solidFill>
                  <a:schemeClr val="bg1"/>
                </a:solidFill>
              </a:rPr>
              <a:t>Programas detallados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6A94F9C-CA5A-9049-A735-93429FA3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805"/>
            <a:ext cx="6790836" cy="610719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08D0D02-3444-A244-9F92-82DA88B9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837" y="3239145"/>
            <a:ext cx="5401164" cy="1484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FBA4A-94B1-9C4D-8DC1-037778B204F0}"/>
              </a:ext>
            </a:extLst>
          </p:cNvPr>
          <p:cNvSpPr txBox="1"/>
          <p:nvPr/>
        </p:nvSpPr>
        <p:spPr>
          <a:xfrm>
            <a:off x="7640664" y="1906292"/>
            <a:ext cx="2990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3200" b="1" dirty="0"/>
              <a:t>Instrumentación</a:t>
            </a:r>
          </a:p>
        </p:txBody>
      </p:sp>
    </p:spTree>
    <p:extLst>
      <p:ext uri="{BB962C8B-B14F-4D97-AF65-F5344CB8AC3E}">
        <p14:creationId xmlns:p14="http://schemas.microsoft.com/office/powerpoint/2010/main" val="204789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2E7E8-3F72-493E-83A8-8EC9F91E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LA-</a:t>
            </a:r>
            <a:r>
              <a:rPr lang="es-ES" dirty="0" err="1">
                <a:solidFill>
                  <a:schemeClr val="bg1"/>
                </a:solidFill>
              </a:rPr>
              <a:t>CoNGA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physics</a:t>
            </a:r>
            <a:r>
              <a:rPr lang="es-ES" dirty="0">
                <a:solidFill>
                  <a:schemeClr val="bg1"/>
                </a:solidFill>
              </a:rPr>
              <a:t>: Metodología &amp; Plataforma</a:t>
            </a:r>
          </a:p>
        </p:txBody>
      </p:sp>
      <p:pic>
        <p:nvPicPr>
          <p:cNvPr id="4" name="Imagen 6" descr="Imagen que contiene azul&#10;&#10;Descripción generada con confianza muy alta">
            <a:extLst>
              <a:ext uri="{FF2B5EF4-FFF2-40B4-BE49-F238E27FC236}">
                <a16:creationId xmlns:a16="http://schemas.microsoft.com/office/drawing/2014/main" id="{8EC53ABA-11A8-5C42-8751-7BCDF82C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61" y="762000"/>
            <a:ext cx="4114764" cy="4067469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BB6AB5-B40E-284D-AC40-71392CE6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425" y="1084157"/>
            <a:ext cx="3767283" cy="8993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6C00CAB-EF86-A046-8B3B-4AD23209C20F}"/>
              </a:ext>
            </a:extLst>
          </p:cNvPr>
          <p:cNvSpPr txBox="1"/>
          <p:nvPr/>
        </p:nvSpPr>
        <p:spPr>
          <a:xfrm>
            <a:off x="8562109" y="762000"/>
            <a:ext cx="22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Los cursos en bloques</a:t>
            </a:r>
          </a:p>
        </p:txBody>
      </p:sp>
      <p:pic>
        <p:nvPicPr>
          <p:cNvPr id="33" name="Picture 3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437FC1-198D-1440-88BB-635B78D9B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504" y="2593748"/>
            <a:ext cx="3587175" cy="1957386"/>
          </a:xfrm>
          <a:prstGeom prst="rect">
            <a:avLst/>
          </a:prstGeom>
        </p:spPr>
      </p:pic>
      <p:pic>
        <p:nvPicPr>
          <p:cNvPr id="34" name="Google Shape;103;p15">
            <a:extLst>
              <a:ext uri="{FF2B5EF4-FFF2-40B4-BE49-F238E27FC236}">
                <a16:creationId xmlns:a16="http://schemas.microsoft.com/office/drawing/2014/main" id="{2BDCA618-D25D-D24A-B06E-D9065E053B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922" y="4806656"/>
            <a:ext cx="3061855" cy="195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CA8C64-BFAE-354A-A05C-C6643E8FD44C}"/>
              </a:ext>
            </a:extLst>
          </p:cNvPr>
          <p:cNvSpPr txBox="1"/>
          <p:nvPr/>
        </p:nvSpPr>
        <p:spPr>
          <a:xfrm>
            <a:off x="8769928" y="227074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El ciclo de los bloques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617C16-0F48-2D41-B688-CA104674528C}"/>
              </a:ext>
            </a:extLst>
          </p:cNvPr>
          <p:cNvSpPr txBox="1"/>
          <p:nvPr/>
        </p:nvSpPr>
        <p:spPr>
          <a:xfrm>
            <a:off x="3610028" y="4085432"/>
            <a:ext cx="1823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Buenas Prácticas</a:t>
            </a:r>
          </a:p>
          <a:p>
            <a:pPr algn="ctr"/>
            <a:r>
              <a:rPr lang="en-CO" dirty="0"/>
              <a:t>Reproducibilidad 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A23E9-DACB-BE46-9C88-F0C0BBC7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186" y="4624749"/>
            <a:ext cx="2922466" cy="21613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AC4985A-CC56-2F47-97DB-ABB55E21F86F}"/>
              </a:ext>
            </a:extLst>
          </p:cNvPr>
          <p:cNvSpPr txBox="1"/>
          <p:nvPr/>
        </p:nvSpPr>
        <p:spPr>
          <a:xfrm>
            <a:off x="6722777" y="4227968"/>
            <a:ext cx="1414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Laboratorios </a:t>
            </a:r>
          </a:p>
          <a:p>
            <a:r>
              <a:rPr lang="en-CO" dirty="0"/>
              <a:t>Remotos</a:t>
            </a:r>
          </a:p>
        </p:txBody>
      </p:sp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0DE8B6-5F24-2542-823B-02DF0B1EF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1" y="3645658"/>
            <a:ext cx="3494187" cy="1958182"/>
          </a:xfrm>
          <a:prstGeom prst="rect">
            <a:avLst/>
          </a:prstGeom>
        </p:spPr>
      </p:pic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542219DD-8ABC-D746-AFD7-A527CB13B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21" y="837552"/>
            <a:ext cx="3206264" cy="21550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437580-0466-654E-9D8E-8AFCB2E3DA8A}"/>
              </a:ext>
            </a:extLst>
          </p:cNvPr>
          <p:cNvSpPr txBox="1"/>
          <p:nvPr/>
        </p:nvSpPr>
        <p:spPr>
          <a:xfrm>
            <a:off x="637309" y="5888182"/>
            <a:ext cx="2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Integrando Plataformas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3162E2-5CD6-0042-882C-737467A239A1}"/>
              </a:ext>
            </a:extLst>
          </p:cNvPr>
          <p:cNvSpPr txBox="1"/>
          <p:nvPr/>
        </p:nvSpPr>
        <p:spPr>
          <a:xfrm>
            <a:off x="526473" y="3089564"/>
            <a:ext cx="222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En un único ambiente</a:t>
            </a:r>
          </a:p>
        </p:txBody>
      </p:sp>
    </p:spTree>
    <p:extLst>
      <p:ext uri="{BB962C8B-B14F-4D97-AF65-F5344CB8AC3E}">
        <p14:creationId xmlns:p14="http://schemas.microsoft.com/office/powerpoint/2010/main" val="187000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EE51-E66A-3844-8C07-F0E49946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physics en bloques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732DF-0E87-164D-A1D5-609F7AD1798E}"/>
              </a:ext>
            </a:extLst>
          </p:cNvPr>
          <p:cNvSpPr txBox="1"/>
          <p:nvPr/>
        </p:nvSpPr>
        <p:spPr>
          <a:xfrm>
            <a:off x="1491954" y="2838544"/>
            <a:ext cx="83265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CO" b="1" dirty="0"/>
              <a:t>Cada Bloque tendrá asociado</a:t>
            </a:r>
          </a:p>
          <a:p>
            <a:pPr lvl="2"/>
            <a:r>
              <a:rPr lang="en-CO" i="1" dirty="0"/>
              <a:t>Un video 6m-10m</a:t>
            </a:r>
          </a:p>
          <a:p>
            <a:pPr lvl="2"/>
            <a:r>
              <a:rPr lang="en-CO" i="1" dirty="0"/>
              <a:t>Un PPT con tel texto del audio</a:t>
            </a:r>
          </a:p>
          <a:p>
            <a:pPr lvl="2"/>
            <a:r>
              <a:rPr lang="en-CO" i="1" dirty="0"/>
              <a:t>Material en linea seleccionado para reforzar el concepto/actividad del Bloque</a:t>
            </a:r>
          </a:p>
          <a:p>
            <a:pPr lvl="2"/>
            <a:r>
              <a:rPr lang="en-CO" i="1" dirty="0"/>
              <a:t>Prueba de autoevaluación (3 – 4 preguntas o actividades)</a:t>
            </a:r>
          </a:p>
          <a:p>
            <a:pPr lvl="2"/>
            <a:r>
              <a:rPr lang="en-CO" i="1" dirty="0">
                <a:solidFill>
                  <a:schemeClr val="accent1"/>
                </a:solidFill>
              </a:rPr>
              <a:t>2-3 preguntas para discusión en acompañamiento</a:t>
            </a:r>
          </a:p>
          <a:p>
            <a:pPr lvl="2"/>
            <a:r>
              <a:rPr lang="en-CO" i="1" dirty="0">
                <a:solidFill>
                  <a:schemeClr val="accent1"/>
                </a:solidFill>
              </a:rPr>
              <a:t>2-3 problemas para desarrollar en acompañamiento</a:t>
            </a:r>
          </a:p>
          <a:p>
            <a:endParaRPr lang="en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48102-26D3-A148-B588-B26159DB6A0A}"/>
              </a:ext>
            </a:extLst>
          </p:cNvPr>
          <p:cNvSpPr txBox="1"/>
          <p:nvPr/>
        </p:nvSpPr>
        <p:spPr>
          <a:xfrm>
            <a:off x="901827" y="4786386"/>
            <a:ext cx="683366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b="1" dirty="0"/>
              <a:t>Un curso en cifras por módulo mensual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/>
              <a:t>24 videos = 6 videos x 4 semanas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/>
              <a:t>~80 materiales seleccionados (videos en linea o textos de estudio)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/>
              <a:t>24 pruebas de autoevaluación (~336 preguntas ~4 x prueba)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>
                <a:solidFill>
                  <a:schemeClr val="accent1"/>
                </a:solidFill>
              </a:rPr>
              <a:t>~80 preguntas de acompañamiento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O" dirty="0">
                <a:solidFill>
                  <a:schemeClr val="accent1"/>
                </a:solidFill>
              </a:rPr>
              <a:t>~80 problemas de acompañamiento  </a:t>
            </a:r>
            <a:endParaRPr lang="en-CO" sz="16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73A6-6BE8-F049-AC75-FB5FAB50D5AA}"/>
              </a:ext>
            </a:extLst>
          </p:cNvPr>
          <p:cNvSpPr txBox="1"/>
          <p:nvPr/>
        </p:nvSpPr>
        <p:spPr>
          <a:xfrm rot="18977739">
            <a:off x="8666558" y="4798951"/>
            <a:ext cx="2263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3200" dirty="0"/>
              <a:t>Un trabajón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ACD39D-72D9-8943-BA9D-6038FBAFC992}"/>
              </a:ext>
            </a:extLst>
          </p:cNvPr>
          <p:cNvGrpSpPr/>
          <p:nvPr/>
        </p:nvGrpSpPr>
        <p:grpSpPr>
          <a:xfrm>
            <a:off x="789706" y="1122214"/>
            <a:ext cx="10474324" cy="1208839"/>
            <a:chOff x="440937" y="705393"/>
            <a:chExt cx="11485451" cy="15109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B6A316-CF8F-D941-8051-814412922230}"/>
                </a:ext>
              </a:extLst>
            </p:cNvPr>
            <p:cNvGrpSpPr/>
            <p:nvPr/>
          </p:nvGrpSpPr>
          <p:grpSpPr>
            <a:xfrm>
              <a:off x="1073859" y="705393"/>
              <a:ext cx="10759438" cy="653143"/>
              <a:chOff x="204653" y="653143"/>
              <a:chExt cx="10759438" cy="653143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E5560428-886E-B447-A54C-D2B101A9D1B9}"/>
                  </a:ext>
                </a:extLst>
              </p:cNvPr>
              <p:cNvSpPr/>
              <p:nvPr/>
            </p:nvSpPr>
            <p:spPr>
              <a:xfrm>
                <a:off x="204653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C413E236-05C2-3245-94A9-C4080EB9B6A1}"/>
                  </a:ext>
                </a:extLst>
              </p:cNvPr>
              <p:cNvSpPr/>
              <p:nvPr/>
            </p:nvSpPr>
            <p:spPr>
              <a:xfrm>
                <a:off x="2094412" y="653143"/>
                <a:ext cx="1463040" cy="65314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BF9924F-1930-304C-A7F5-6A9170DC05F6}"/>
                  </a:ext>
                </a:extLst>
              </p:cNvPr>
              <p:cNvSpPr/>
              <p:nvPr/>
            </p:nvSpPr>
            <p:spPr>
              <a:xfrm>
                <a:off x="3831774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AFD4FD0-9D0D-E946-B21F-D0C5F671ED49}"/>
                  </a:ext>
                </a:extLst>
              </p:cNvPr>
              <p:cNvSpPr/>
              <p:nvPr/>
            </p:nvSpPr>
            <p:spPr>
              <a:xfrm>
                <a:off x="5721533" y="653143"/>
                <a:ext cx="1463040" cy="65314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F3B6B50-9BDF-F04D-AC04-71B138116294}"/>
                  </a:ext>
                </a:extLst>
              </p:cNvPr>
              <p:cNvSpPr/>
              <p:nvPr/>
            </p:nvSpPr>
            <p:spPr>
              <a:xfrm>
                <a:off x="7611292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855EBE3-8124-1340-9DBB-94B6C5390891}"/>
                  </a:ext>
                </a:extLst>
              </p:cNvPr>
              <p:cNvSpPr/>
              <p:nvPr/>
            </p:nvSpPr>
            <p:spPr>
              <a:xfrm>
                <a:off x="9501051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D0BF4B-BC62-8C40-98B9-B0A54D0F9E12}"/>
                </a:ext>
              </a:extLst>
            </p:cNvPr>
            <p:cNvGrpSpPr/>
            <p:nvPr/>
          </p:nvGrpSpPr>
          <p:grpSpPr>
            <a:xfrm>
              <a:off x="1166950" y="1563189"/>
              <a:ext cx="10759438" cy="653143"/>
              <a:chOff x="204653" y="653143"/>
              <a:chExt cx="10759438" cy="653143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E942222-6BBE-AD44-A2DB-8A112288ACAC}"/>
                  </a:ext>
                </a:extLst>
              </p:cNvPr>
              <p:cNvSpPr/>
              <p:nvPr/>
            </p:nvSpPr>
            <p:spPr>
              <a:xfrm>
                <a:off x="204653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0613FDC-6D0A-E045-97B8-4499505557EC}"/>
                  </a:ext>
                </a:extLst>
              </p:cNvPr>
              <p:cNvSpPr/>
              <p:nvPr/>
            </p:nvSpPr>
            <p:spPr>
              <a:xfrm>
                <a:off x="2094412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2E61320-F1B6-FE49-BD49-BB8A363A6543}"/>
                  </a:ext>
                </a:extLst>
              </p:cNvPr>
              <p:cNvSpPr/>
              <p:nvPr/>
            </p:nvSpPr>
            <p:spPr>
              <a:xfrm>
                <a:off x="3831774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2908BC5-3E20-394F-B171-7745659D0067}"/>
                  </a:ext>
                </a:extLst>
              </p:cNvPr>
              <p:cNvSpPr/>
              <p:nvPr/>
            </p:nvSpPr>
            <p:spPr>
              <a:xfrm>
                <a:off x="5721533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FA592840-77B9-4049-A1C7-F53AA6DB779B}"/>
                  </a:ext>
                </a:extLst>
              </p:cNvPr>
              <p:cNvSpPr/>
              <p:nvPr/>
            </p:nvSpPr>
            <p:spPr>
              <a:xfrm>
                <a:off x="7611292" y="653143"/>
                <a:ext cx="1463040" cy="653143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E722ECB2-8594-1442-89BA-D53424F0BF10}"/>
                  </a:ext>
                </a:extLst>
              </p:cNvPr>
              <p:cNvSpPr/>
              <p:nvPr/>
            </p:nvSpPr>
            <p:spPr>
              <a:xfrm>
                <a:off x="9501051" y="653143"/>
                <a:ext cx="1463040" cy="65314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O" sz="1600" b="1" dirty="0">
                    <a:solidFill>
                      <a:schemeClr val="tx1"/>
                    </a:solidFill>
                  </a:rPr>
                  <a:t>Bloque</a:t>
                </a:r>
                <a:r>
                  <a:rPr lang="en-CO" sz="1600" b="1" dirty="0"/>
                  <a:t>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B65075-5168-0341-9555-D10ABA8AABF1}"/>
                </a:ext>
              </a:extLst>
            </p:cNvPr>
            <p:cNvSpPr txBox="1"/>
            <p:nvPr/>
          </p:nvSpPr>
          <p:spPr>
            <a:xfrm>
              <a:off x="548280" y="815266"/>
              <a:ext cx="457366" cy="461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Sn</a:t>
              </a:r>
              <a:endParaRPr lang="en-CO" sz="20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3F274F-3634-014E-9F3B-7C68CD73CCF7}"/>
                </a:ext>
              </a:extLst>
            </p:cNvPr>
            <p:cNvSpPr txBox="1"/>
            <p:nvPr/>
          </p:nvSpPr>
          <p:spPr>
            <a:xfrm>
              <a:off x="440937" y="1658927"/>
              <a:ext cx="761374" cy="46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b="1" dirty="0"/>
                <a:t>Sn+1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2E77620-C00D-6944-9EE6-8D23D5413C7B}"/>
                </a:ext>
              </a:extLst>
            </p:cNvPr>
            <p:cNvSpPr/>
            <p:nvPr/>
          </p:nvSpPr>
          <p:spPr>
            <a:xfrm>
              <a:off x="4284617" y="936225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CD62B76-089E-3544-AC67-79B3A17D7A79}"/>
                </a:ext>
              </a:extLst>
            </p:cNvPr>
            <p:cNvSpPr/>
            <p:nvPr/>
          </p:nvSpPr>
          <p:spPr>
            <a:xfrm>
              <a:off x="6082941" y="957995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20FA1EA-8BE9-E14C-B09F-0945D1807B1E}"/>
                </a:ext>
              </a:extLst>
            </p:cNvPr>
            <p:cNvSpPr/>
            <p:nvPr/>
          </p:nvSpPr>
          <p:spPr>
            <a:xfrm>
              <a:off x="7881265" y="901387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C6EB3F32-01CA-F94D-8C9C-097B6CA44D26}"/>
                </a:ext>
              </a:extLst>
            </p:cNvPr>
            <p:cNvSpPr/>
            <p:nvPr/>
          </p:nvSpPr>
          <p:spPr>
            <a:xfrm rot="894370">
              <a:off x="7778720" y="1305034"/>
              <a:ext cx="1153878" cy="2549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7AAAD2FA-26FB-9640-8EDD-3ECE71F1E083}"/>
                </a:ext>
              </a:extLst>
            </p:cNvPr>
            <p:cNvSpPr/>
            <p:nvPr/>
          </p:nvSpPr>
          <p:spPr>
            <a:xfrm>
              <a:off x="9849404" y="949283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31D682BB-E9FA-9348-95A1-AAA9C9AA93D1}"/>
                </a:ext>
              </a:extLst>
            </p:cNvPr>
            <p:cNvSpPr/>
            <p:nvPr/>
          </p:nvSpPr>
          <p:spPr>
            <a:xfrm>
              <a:off x="9869512" y="1783052"/>
              <a:ext cx="666206" cy="2308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52AE2AD7-E736-514D-91F8-8B647C6049BB}"/>
                </a:ext>
              </a:extLst>
            </p:cNvPr>
            <p:cNvSpPr/>
            <p:nvPr/>
          </p:nvSpPr>
          <p:spPr>
            <a:xfrm rot="5400000">
              <a:off x="3285076" y="1351806"/>
              <a:ext cx="431107" cy="2616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16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3E3513-B3A4-2544-B54D-1D2DE94D4AF3}"/>
              </a:ext>
            </a:extLst>
          </p:cNvPr>
          <p:cNvGrpSpPr/>
          <p:nvPr/>
        </p:nvGrpSpPr>
        <p:grpSpPr>
          <a:xfrm>
            <a:off x="5785960" y="2494787"/>
            <a:ext cx="5620428" cy="653598"/>
            <a:chOff x="1223553" y="5841563"/>
            <a:chExt cx="6162990" cy="81693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6469B4D-D1C3-6747-86CA-33C40384E5F2}"/>
                </a:ext>
              </a:extLst>
            </p:cNvPr>
            <p:cNvSpPr/>
            <p:nvPr/>
          </p:nvSpPr>
          <p:spPr>
            <a:xfrm>
              <a:off x="1223553" y="6204857"/>
              <a:ext cx="901337" cy="34834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600" b="1" dirty="0">
                  <a:solidFill>
                    <a:schemeClr val="tx1"/>
                  </a:solidFill>
                </a:rPr>
                <a:t>Bloque</a:t>
              </a:r>
              <a:r>
                <a:rPr lang="en-CO" sz="1600" b="1" dirty="0"/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79565B-F390-514D-A317-700446359442}"/>
                </a:ext>
              </a:extLst>
            </p:cNvPr>
            <p:cNvSpPr txBox="1"/>
            <p:nvPr/>
          </p:nvSpPr>
          <p:spPr>
            <a:xfrm>
              <a:off x="2272937" y="6235339"/>
              <a:ext cx="1235063" cy="423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600" dirty="0"/>
                <a:t>Conceptual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603F696-8FA4-4C4D-9B11-E3912F1440F8}"/>
                </a:ext>
              </a:extLst>
            </p:cNvPr>
            <p:cNvSpPr/>
            <p:nvPr/>
          </p:nvSpPr>
          <p:spPr>
            <a:xfrm>
              <a:off x="5194663" y="6204857"/>
              <a:ext cx="901337" cy="34834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O" sz="1600" b="1" dirty="0">
                  <a:solidFill>
                    <a:schemeClr val="tx1"/>
                  </a:solidFill>
                </a:rPr>
                <a:t>Bloque</a:t>
              </a:r>
              <a:r>
                <a:rPr lang="en-CO" sz="1600" b="1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9EF952-2E8E-214E-B97B-DF436AB81CB3}"/>
                </a:ext>
              </a:extLst>
            </p:cNvPr>
            <p:cNvSpPr txBox="1"/>
            <p:nvPr/>
          </p:nvSpPr>
          <p:spPr>
            <a:xfrm>
              <a:off x="6278881" y="6235339"/>
              <a:ext cx="1107662" cy="423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600" dirty="0"/>
                <a:t>Operativo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ACE31B-4D40-9E4B-8FA3-624DE45CA1F5}"/>
                </a:ext>
              </a:extLst>
            </p:cNvPr>
            <p:cNvSpPr txBox="1"/>
            <p:nvPr/>
          </p:nvSpPr>
          <p:spPr>
            <a:xfrm>
              <a:off x="2175655" y="5841563"/>
              <a:ext cx="3452568" cy="423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600" dirty="0"/>
                <a:t>Las semanas de dividen en bloques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83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6683-A925-A24F-8ACF-8F54A758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physics en el día a día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C827-1B6D-C041-A222-25E3AF48C451}"/>
              </a:ext>
            </a:extLst>
          </p:cNvPr>
          <p:cNvGrpSpPr/>
          <p:nvPr/>
        </p:nvGrpSpPr>
        <p:grpSpPr>
          <a:xfrm>
            <a:off x="831273" y="1080654"/>
            <a:ext cx="10365334" cy="5474757"/>
            <a:chOff x="226056" y="0"/>
            <a:chExt cx="11566296" cy="6583121"/>
          </a:xfrm>
        </p:grpSpPr>
        <p:pic>
          <p:nvPicPr>
            <p:cNvPr id="4" name="Picture 3" descr="A close up of a sign&#10;&#10;Description automatically generated">
              <a:extLst>
                <a:ext uri="{FF2B5EF4-FFF2-40B4-BE49-F238E27FC236}">
                  <a16:creationId xmlns:a16="http://schemas.microsoft.com/office/drawing/2014/main" id="{AC12F9BD-B49A-C14D-9E9B-3470C86D6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056" y="428502"/>
              <a:ext cx="3125107" cy="2151389"/>
            </a:xfrm>
            <a:prstGeom prst="rect">
              <a:avLst/>
            </a:prstGeom>
          </p:spPr>
        </p:pic>
        <p:pic>
          <p:nvPicPr>
            <p:cNvPr id="5" name="Picture 4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B05F1FB2-9F11-8740-B29C-07EBA901F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136" y="0"/>
              <a:ext cx="3236504" cy="3440448"/>
            </a:xfrm>
            <a:prstGeom prst="rect">
              <a:avLst/>
            </a:prstGeom>
          </p:spPr>
        </p:pic>
        <p:pic>
          <p:nvPicPr>
            <p:cNvPr id="6" name="Picture 5" descr="A picture containing monitor, orange, remote, black&#10;&#10;Description automatically generated">
              <a:extLst>
                <a:ext uri="{FF2B5EF4-FFF2-40B4-BE49-F238E27FC236}">
                  <a16:creationId xmlns:a16="http://schemas.microsoft.com/office/drawing/2014/main" id="{7B9DEF30-7ADB-1540-A93D-BADAE6D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057" y="3157267"/>
              <a:ext cx="3125107" cy="2019568"/>
            </a:xfrm>
            <a:prstGeom prst="rect">
              <a:avLst/>
            </a:prstGeom>
          </p:spPr>
        </p:pic>
        <p:pic>
          <p:nvPicPr>
            <p:cNvPr id="7" name="Picture 6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95B459D3-4F4B-C940-BD8C-61B2FFCD9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4684" y="4181063"/>
              <a:ext cx="2474223" cy="2402058"/>
            </a:xfrm>
            <a:prstGeom prst="rect">
              <a:avLst/>
            </a:prstGeom>
          </p:spPr>
        </p:pic>
        <p:pic>
          <p:nvPicPr>
            <p:cNvPr id="8" name="Picture 7" descr="A screen shot of a television&#10;&#10;Description automatically generated">
              <a:extLst>
                <a:ext uri="{FF2B5EF4-FFF2-40B4-BE49-F238E27FC236}">
                  <a16:creationId xmlns:a16="http://schemas.microsoft.com/office/drawing/2014/main" id="{F08BCC0A-6B61-3247-B6D1-4743C785D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9865" y="1742325"/>
              <a:ext cx="3752487" cy="2704411"/>
            </a:xfrm>
            <a:prstGeom prst="rect">
              <a:avLst/>
            </a:prstGeom>
          </p:spPr>
        </p:pic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590905E-DB6B-5545-9231-5F8FD4115229}"/>
                </a:ext>
              </a:extLst>
            </p:cNvPr>
            <p:cNvSpPr/>
            <p:nvPr/>
          </p:nvSpPr>
          <p:spPr>
            <a:xfrm>
              <a:off x="1149531" y="2612316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01AF4B4F-CEBB-F24A-BDA1-4BDD7F7F66A6}"/>
                </a:ext>
              </a:extLst>
            </p:cNvPr>
            <p:cNvSpPr/>
            <p:nvPr/>
          </p:nvSpPr>
          <p:spPr>
            <a:xfrm rot="16200000">
              <a:off x="2419524" y="5401267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AB38BB99-E5A3-624E-B14C-12DAEC95D56F}"/>
                </a:ext>
              </a:extLst>
            </p:cNvPr>
            <p:cNvSpPr/>
            <p:nvPr/>
          </p:nvSpPr>
          <p:spPr>
            <a:xfrm rot="16200000">
              <a:off x="6706043" y="4397652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AC43EC5-F426-124C-AD96-4BCC8FADBDD3}"/>
                </a:ext>
              </a:extLst>
            </p:cNvPr>
            <p:cNvSpPr/>
            <p:nvPr/>
          </p:nvSpPr>
          <p:spPr>
            <a:xfrm rot="8479801">
              <a:off x="3857168" y="3157267"/>
              <a:ext cx="448405" cy="70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B45ABA-B289-5849-B5E3-1AF50DAF1327}"/>
                </a:ext>
              </a:extLst>
            </p:cNvPr>
            <p:cNvSpPr txBox="1"/>
            <p:nvPr/>
          </p:nvSpPr>
          <p:spPr>
            <a:xfrm>
              <a:off x="1347039" y="116729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Videos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9DA443-8070-4844-9DC2-FEA280E47448}"/>
                </a:ext>
              </a:extLst>
            </p:cNvPr>
            <p:cNvSpPr txBox="1"/>
            <p:nvPr/>
          </p:nvSpPr>
          <p:spPr>
            <a:xfrm>
              <a:off x="1604138" y="2828073"/>
              <a:ext cx="1932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Material de apoyo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968504-FF8B-8F46-8EC2-541744FEFC4B}"/>
                </a:ext>
              </a:extLst>
            </p:cNvPr>
            <p:cNvSpPr txBox="1"/>
            <p:nvPr/>
          </p:nvSpPr>
          <p:spPr>
            <a:xfrm>
              <a:off x="4752461" y="3811731"/>
              <a:ext cx="1675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Autoevaluación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74DFB9-C95E-434A-B762-69900300C950}"/>
                </a:ext>
              </a:extLst>
            </p:cNvPr>
            <p:cNvSpPr txBox="1"/>
            <p:nvPr/>
          </p:nvSpPr>
          <p:spPr>
            <a:xfrm>
              <a:off x="8547336" y="4946286"/>
              <a:ext cx="2737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>
                  <a:solidFill>
                    <a:schemeClr val="accent1"/>
                  </a:solidFill>
                </a:rPr>
                <a:t>Acompañamiento en Linea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7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25C1-718B-A742-B3A0-D743A89D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laboratorios remotos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F8A52D-B247-5C4B-A145-A21EF849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63" y="720570"/>
            <a:ext cx="8298873" cy="61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11BC-7431-214A-B63C-9D1C9D6E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b="1" dirty="0">
                <a:solidFill>
                  <a:schemeClr val="bg1"/>
                </a:solidFill>
              </a:rPr>
              <a:t>LA-CoNGA Integrada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C7379E0-265D-2B45-9D47-3123765E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5" y="784371"/>
            <a:ext cx="9102436" cy="61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0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D781-5177-0349-9D23-0F1A3A68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9" y="-41274"/>
            <a:ext cx="11713029" cy="897618"/>
          </a:xfrm>
        </p:spPr>
        <p:txBody>
          <a:bodyPr>
            <a:normAutofit/>
          </a:bodyPr>
          <a:lstStyle/>
          <a:p>
            <a:r>
              <a:rPr lang="x-none" dirty="0">
                <a:solidFill>
                  <a:schemeClr val="bg1"/>
                </a:solidFill>
              </a:rPr>
              <a:t>Erase una vez una maestría en nuestro continente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8362D-CF8F-E446-9C0F-C5EB9508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" y="-15516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1FBF9C-56A4-2345-B31C-B932D0DC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886"/>
            <a:ext cx="6302829" cy="415245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8A1CE-CF2D-B54C-BDD1-012FF588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085" y="2482540"/>
            <a:ext cx="6860721" cy="4375460"/>
          </a:xfrm>
          <a:prstGeom prst="rect">
            <a:avLst/>
          </a:prstGeom>
        </p:spPr>
      </p:pic>
      <p:sp>
        <p:nvSpPr>
          <p:cNvPr id="8" name="Sun 7">
            <a:extLst>
              <a:ext uri="{FF2B5EF4-FFF2-40B4-BE49-F238E27FC236}">
                <a16:creationId xmlns:a16="http://schemas.microsoft.com/office/drawing/2014/main" id="{E5CF04D8-A5E8-454C-88C8-F3A7CBF5807D}"/>
              </a:ext>
            </a:extLst>
          </p:cNvPr>
          <p:cNvSpPr/>
          <p:nvPr/>
        </p:nvSpPr>
        <p:spPr>
          <a:xfrm>
            <a:off x="250371" y="3898687"/>
            <a:ext cx="353786" cy="342303"/>
          </a:xfrm>
          <a:prstGeom prst="sun">
            <a:avLst>
              <a:gd name="adj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Sun 8">
            <a:extLst>
              <a:ext uri="{FF2B5EF4-FFF2-40B4-BE49-F238E27FC236}">
                <a16:creationId xmlns:a16="http://schemas.microsoft.com/office/drawing/2014/main" id="{C543365A-0E61-FF4B-BFAB-C354389AC8DA}"/>
              </a:ext>
            </a:extLst>
          </p:cNvPr>
          <p:cNvSpPr/>
          <p:nvPr/>
        </p:nvSpPr>
        <p:spPr>
          <a:xfrm>
            <a:off x="227960" y="5005824"/>
            <a:ext cx="353786" cy="342303"/>
          </a:xfrm>
          <a:prstGeom prst="sun">
            <a:avLst>
              <a:gd name="adj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394FF-4BDF-8C49-83DB-E13C2F61A530}"/>
              </a:ext>
            </a:extLst>
          </p:cNvPr>
          <p:cNvSpPr txBox="1"/>
          <p:nvPr/>
        </p:nvSpPr>
        <p:spPr>
          <a:xfrm>
            <a:off x="684305" y="5002306"/>
            <a:ext cx="302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Propuesta de investigación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C2D8A-3958-424B-9BAB-E0CC515F0CF7}"/>
              </a:ext>
            </a:extLst>
          </p:cNvPr>
          <p:cNvSpPr txBox="1"/>
          <p:nvPr/>
        </p:nvSpPr>
        <p:spPr>
          <a:xfrm>
            <a:off x="6987134" y="856344"/>
            <a:ext cx="295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TAD = Clases presenciales</a:t>
            </a:r>
          </a:p>
          <a:p>
            <a:r>
              <a:rPr lang="x-none" dirty="0"/>
              <a:t>TI     = Trabajo independiente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C94C1-F0AA-4947-901A-CF5544E38202}"/>
              </a:ext>
            </a:extLst>
          </p:cNvPr>
          <p:cNvSpPr txBox="1"/>
          <p:nvPr/>
        </p:nvSpPr>
        <p:spPr>
          <a:xfrm>
            <a:off x="6860721" y="1815353"/>
            <a:ext cx="506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50h/</a:t>
            </a:r>
            <a:r>
              <a:rPr lang="en-US" dirty="0" err="1"/>
              <a:t>semana</a:t>
            </a:r>
            <a:r>
              <a:rPr lang="en-US" dirty="0"/>
              <a:t> x 16semana/</a:t>
            </a:r>
            <a:r>
              <a:rPr lang="en-US" dirty="0" err="1"/>
              <a:t>semestre</a:t>
            </a:r>
            <a:r>
              <a:rPr lang="en-US" dirty="0"/>
              <a:t> ~800h/</a:t>
            </a:r>
            <a:r>
              <a:rPr lang="en-US" dirty="0" err="1"/>
              <a:t>semestre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055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D4BEF1-2635-0443-9E1E-6CF8381C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1" y="768537"/>
            <a:ext cx="1515035" cy="1325563"/>
          </a:xfrm>
        </p:spPr>
        <p:txBody>
          <a:bodyPr/>
          <a:lstStyle/>
          <a:p>
            <a:r>
              <a:rPr lang="x-none" b="1" dirty="0"/>
              <a:t>ECTS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F49D15-E4A2-D348-89D0-B09BB57C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89" y="0"/>
            <a:ext cx="712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4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E112-E52A-5644-9DC8-4F612091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21241" y="2953127"/>
            <a:ext cx="5840186" cy="951745"/>
          </a:xfrm>
        </p:spPr>
        <p:txBody>
          <a:bodyPr/>
          <a:lstStyle/>
          <a:p>
            <a:r>
              <a:rPr lang="x-none" b="1" dirty="0"/>
              <a:t>Un ejemplo holandés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D80426-EEC4-5F41-A0FB-3937CFD10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778028"/>
            <a:ext cx="10236163" cy="607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95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CoNGA" id="{B6AFB516-6ACC-4A43-9BF5-AC89A1E5BD27}" vid="{FC0F9620-8FA3-214D-8999-66D265C3BA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7FD15D82B914CBFF58B4DD46680A5" ma:contentTypeVersion="9" ma:contentTypeDescription="Create a new document." ma:contentTypeScope="" ma:versionID="607e04da26d03431e0acd5516b5258b0">
  <xsd:schema xmlns:xsd="http://www.w3.org/2001/XMLSchema" xmlns:xs="http://www.w3.org/2001/XMLSchema" xmlns:p="http://schemas.microsoft.com/office/2006/metadata/properties" xmlns:ns2="cb95f747-dcc7-4d0c-94b1-df668dbf1540" targetNamespace="http://schemas.microsoft.com/office/2006/metadata/properties" ma:root="true" ma:fieldsID="9ab4698094622955733d250c707b5bcc" ns2:_="">
    <xsd:import namespace="cb95f747-dcc7-4d0c-94b1-df668dbf1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5f747-dcc7-4d0c-94b1-df668dbf15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11A400-72A5-41FB-BB54-15F3CB971E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04CBF3-B6E8-43BE-9F2F-EF19264328E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8347C27-7CE2-43C9-BB39-C8595291D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95f747-dcc7-4d0c-94b1-df668dbf15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2473</TotalTime>
  <Words>423</Words>
  <Application>Microsoft Macintosh PowerPoint</Application>
  <PresentationFormat>Widescreen</PresentationFormat>
  <Paragraphs>116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Libre Franklin</vt:lpstr>
      <vt:lpstr>Montserrat</vt:lpstr>
      <vt:lpstr>Roboto</vt:lpstr>
      <vt:lpstr>Office Theme</vt:lpstr>
      <vt:lpstr>El Programa de LA-CoNGA</vt:lpstr>
      <vt:lpstr>LA-CoNGA physics: Metodología &amp; Plataforma</vt:lpstr>
      <vt:lpstr>LA-CoNGA physics en bloques</vt:lpstr>
      <vt:lpstr>LA-CoNGA physics en el día a día</vt:lpstr>
      <vt:lpstr>LA-CoNGA laboratorios remotos</vt:lpstr>
      <vt:lpstr>LA-CoNGA Integrada</vt:lpstr>
      <vt:lpstr>Erase una vez una maestría en nuestro continente</vt:lpstr>
      <vt:lpstr>ECTS</vt:lpstr>
      <vt:lpstr>Un ejemplo holandés</vt:lpstr>
      <vt:lpstr>PowerPoint Presentation</vt:lpstr>
      <vt:lpstr>Calendario y Actividades LA-CoNGA 2021</vt:lpstr>
      <vt:lpstr>PowerPoint Presentation</vt:lpstr>
      <vt:lpstr>PowerPoint Presentation</vt:lpstr>
      <vt:lpstr>PowerPoint Presentation</vt:lpstr>
      <vt:lpstr>La UIS se compromete con</vt:lpstr>
      <vt:lpstr>PowerPoint Presentation</vt:lpstr>
      <vt:lpstr>PowerPoint Presentation</vt:lpstr>
      <vt:lpstr>Programas detallados</vt:lpstr>
      <vt:lpstr>Programas detallados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ALBERTO NUNEZ DE VIL MARTINEZ</dc:creator>
  <cp:lastModifiedBy>LUIS ALBERTO NUNEZ DE VIL MARTINEZ</cp:lastModifiedBy>
  <cp:revision>57</cp:revision>
  <cp:lastPrinted>2021-02-04T01:12:01Z</cp:lastPrinted>
  <dcterms:created xsi:type="dcterms:W3CDTF">2020-08-14T11:48:34Z</dcterms:created>
  <dcterms:modified xsi:type="dcterms:W3CDTF">2021-03-19T13:09:42Z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0x0101005EB7FD15D82B914CBFF58B4DD46680A5</vt:lpwstr>
  </property>
</Properties>
</file>